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7"/>
  </p:notesMasterIdLst>
  <p:handoutMasterIdLst>
    <p:handoutMasterId r:id="rId8"/>
  </p:handoutMasterIdLst>
  <p:sldIdLst>
    <p:sldId id="316" r:id="rId2"/>
    <p:sldId id="311" r:id="rId3"/>
    <p:sldId id="317" r:id="rId4"/>
    <p:sldId id="319" r:id="rId5"/>
    <p:sldId id="310" r:id="rId6"/>
  </p:sldIdLst>
  <p:sldSz cx="9144000" cy="6858000" type="screen4x3"/>
  <p:notesSz cx="9144000" cy="6858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Rockwell" charset="0"/>
        <a:ea typeface="MS PGothic" charset="0"/>
        <a:cs typeface="MS PGothic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4" frameSlides="1"/>
  <p:clrMru>
    <a:srgbClr val="FF462C"/>
    <a:srgbClr val="FF4A21"/>
    <a:srgbClr val="0052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408" autoAdjust="0"/>
    <p:restoredTop sz="94674"/>
  </p:normalViewPr>
  <p:slideViewPr>
    <p:cSldViewPr snapToGrid="0" snapToObjects="1">
      <p:cViewPr varScale="1">
        <p:scale>
          <a:sx n="108" d="100"/>
          <a:sy n="108" d="100"/>
        </p:scale>
        <p:origin x="2004" y="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Rockwel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EAC6E28A-33A3-DB4F-9F93-D3B0C6596826}" type="datetimeFigureOut">
              <a:rPr lang="en-US"/>
              <a:pPr>
                <a:defRPr/>
              </a:pPr>
              <a:t>4/12/2021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Rockwel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DC965ECB-F284-854D-818F-5BC971CC7BF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4497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</a:defRPr>
            </a:lvl1pPr>
          </a:lstStyle>
          <a:p>
            <a:pPr>
              <a:defRPr/>
            </a:pPr>
            <a:fld id="{0F85DB7A-A5FF-C04A-A4AA-98B39292EA77}" type="datetimeFigureOut">
              <a:rPr lang="en-US"/>
              <a:pPr>
                <a:defRPr/>
              </a:pPr>
              <a:t>4/12/2021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</a:defRPr>
            </a:lvl1pPr>
          </a:lstStyle>
          <a:p>
            <a:pPr>
              <a:defRPr/>
            </a:pPr>
            <a:fld id="{1A60B8F3-4DE0-044E-A0D2-83BDE6C791D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6498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MS PGothic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857" y="0"/>
            <a:ext cx="9138285" cy="68580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098770" y="2234918"/>
            <a:ext cx="7858037" cy="1779041"/>
          </a:xfrm>
        </p:spPr>
        <p:txBody>
          <a:bodyPr/>
          <a:lstStyle>
            <a:lvl1pPr algn="l">
              <a:lnSpc>
                <a:spcPct val="8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br>
              <a:rPr lang="en-US" dirty="0"/>
            </a:br>
            <a:r>
              <a:rPr lang="en-US" dirty="0"/>
              <a:t>With Two Lines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1098772" y="4127675"/>
            <a:ext cx="7858035" cy="774700"/>
          </a:xfrm>
        </p:spPr>
        <p:txBody>
          <a:bodyPr rtlCol="0">
            <a:noAutofit/>
          </a:bodyPr>
          <a:lstStyle>
            <a:lvl1pPr marL="0" indent="0" algn="l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entona Book"/>
                <a:ea typeface="+mj-ea"/>
                <a:cs typeface="Gentona Book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Presentation Subtitle</a:t>
            </a:r>
          </a:p>
        </p:txBody>
      </p:sp>
    </p:spTree>
    <p:extLst>
      <p:ext uri="{BB962C8B-B14F-4D97-AF65-F5344CB8AC3E}">
        <p14:creationId xmlns:p14="http://schemas.microsoft.com/office/powerpoint/2010/main" val="12767222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 userDrawn="1"/>
        </p:nvSpPr>
        <p:spPr>
          <a:xfrm>
            <a:off x="786685" y="1498984"/>
            <a:ext cx="21704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dirty="0">
                <a:solidFill>
                  <a:schemeClr val="bg1"/>
                </a:solidFill>
                <a:latin typeface="Quadon Medium"/>
                <a:cs typeface="Quadon Medium"/>
              </a:rPr>
              <a:t>DEPARTMENT OR UNIT NAME.</a:t>
            </a:r>
            <a:r>
              <a:rPr lang="en-US" sz="1200" b="0" i="0" baseline="0" dirty="0">
                <a:solidFill>
                  <a:schemeClr val="bg1"/>
                </a:solidFill>
                <a:latin typeface="Quadon Medium"/>
                <a:cs typeface="Quadon Medium"/>
              </a:rPr>
              <a:t> DELETE FROM MASTER SLIDE IF N/A</a:t>
            </a:r>
            <a:endParaRPr lang="en-US" sz="1200" b="0" i="0" dirty="0">
              <a:solidFill>
                <a:schemeClr val="bg1"/>
              </a:solidFill>
              <a:latin typeface="Quadon Medium"/>
              <a:cs typeface="Quadon Medium"/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857" y="0"/>
            <a:ext cx="9138285" cy="68580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098770" y="2860400"/>
            <a:ext cx="7858037" cy="1779041"/>
          </a:xfrm>
        </p:spPr>
        <p:txBody>
          <a:bodyPr/>
          <a:lstStyle>
            <a:lvl1pPr algn="l">
              <a:lnSpc>
                <a:spcPct val="800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br>
              <a:rPr lang="en-US" dirty="0"/>
            </a:br>
            <a:r>
              <a:rPr lang="en-US" dirty="0"/>
              <a:t>With Two Lines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1098772" y="4753157"/>
            <a:ext cx="7858035" cy="774700"/>
          </a:xfrm>
        </p:spPr>
        <p:txBody>
          <a:bodyPr rtlCol="0">
            <a:noAutofit/>
          </a:bodyPr>
          <a:lstStyle>
            <a:lvl1pPr marL="0" indent="0" algn="l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entona Book"/>
                <a:ea typeface="+mj-ea"/>
                <a:cs typeface="Gentona Book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Presentation Subtitle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918000" y="1597758"/>
            <a:ext cx="2170484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0" i="0" dirty="0">
                <a:solidFill>
                  <a:schemeClr val="bg1"/>
                </a:solidFill>
                <a:latin typeface="Quadon Medium"/>
                <a:cs typeface="Quadon Medium"/>
              </a:rPr>
              <a:t>DEPARTMENT OR UNIT NAME.</a:t>
            </a:r>
            <a:r>
              <a:rPr lang="en-US" sz="1050" b="0" i="0" baseline="0" dirty="0">
                <a:solidFill>
                  <a:schemeClr val="bg1"/>
                </a:solidFill>
                <a:latin typeface="Quadon Medium"/>
                <a:cs typeface="Quadon Medium"/>
              </a:rPr>
              <a:t> DELETE FROM MASTER SLIDE IF N/A</a:t>
            </a:r>
            <a:endParaRPr lang="en-US" sz="1050" b="0" i="0" dirty="0">
              <a:solidFill>
                <a:schemeClr val="bg1"/>
              </a:solidFill>
              <a:latin typeface="Quadon Medium"/>
              <a:cs typeface="Quadon Medium"/>
            </a:endParaRPr>
          </a:p>
        </p:txBody>
      </p:sp>
    </p:spTree>
    <p:extLst>
      <p:ext uri="{BB962C8B-B14F-4D97-AF65-F5344CB8AC3E}">
        <p14:creationId xmlns:p14="http://schemas.microsoft.com/office/powerpoint/2010/main" val="28494261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/>
          </p:nvPr>
        </p:nvSpPr>
        <p:spPr bwMode="auto">
          <a:xfrm>
            <a:off x="327868" y="1191805"/>
            <a:ext cx="7556500" cy="1116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251538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275601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1"/>
          <p:cNvSpPr>
            <a:spLocks noGrp="1"/>
          </p:cNvSpPr>
          <p:nvPr>
            <p:ph type="title"/>
          </p:nvPr>
        </p:nvSpPr>
        <p:spPr bwMode="auto">
          <a:xfrm>
            <a:off x="327868" y="1191805"/>
            <a:ext cx="7556500" cy="1116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idx="10"/>
          </p:nvPr>
        </p:nvSpPr>
        <p:spPr bwMode="auto">
          <a:xfrm>
            <a:off x="327868" y="2307816"/>
            <a:ext cx="7556500" cy="40988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52785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3"/>
          <p:cNvSpPr>
            <a:spLocks noGrp="1"/>
          </p:cNvSpPr>
          <p:nvPr>
            <p:ph type="body" sz="half" idx="10"/>
          </p:nvPr>
        </p:nvSpPr>
        <p:spPr>
          <a:xfrm>
            <a:off x="327869" y="2000387"/>
            <a:ext cx="7556499" cy="774700"/>
          </a:xfrm>
        </p:spPr>
        <p:txBody>
          <a:bodyPr rtlCol="0">
            <a:noAutofit/>
          </a:bodyPr>
          <a:lstStyle>
            <a:lvl1pPr marL="0" indent="0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Gentona Book"/>
                <a:ea typeface="+mj-ea"/>
                <a:cs typeface="Gentona Book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itle Placeholder 1"/>
          <p:cNvSpPr>
            <a:spLocks noGrp="1"/>
          </p:cNvSpPr>
          <p:nvPr>
            <p:ph type="title"/>
          </p:nvPr>
        </p:nvSpPr>
        <p:spPr bwMode="auto">
          <a:xfrm>
            <a:off x="327868" y="1191805"/>
            <a:ext cx="7556500" cy="1116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idx="11"/>
          </p:nvPr>
        </p:nvSpPr>
        <p:spPr bwMode="auto">
          <a:xfrm>
            <a:off x="327868" y="2775087"/>
            <a:ext cx="7556500" cy="36315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985732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27869" y="3445123"/>
            <a:ext cx="3657600" cy="3024335"/>
          </a:xfrm>
        </p:spPr>
        <p:txBody>
          <a:bodyPr>
            <a:normAutofit/>
          </a:bodyPr>
          <a:lstStyle>
            <a:lvl1pPr>
              <a:defRPr sz="1800">
                <a:latin typeface="Quadon Medium"/>
                <a:cs typeface="Quadon Medium"/>
              </a:defRPr>
            </a:lvl1pPr>
            <a:lvl2pPr>
              <a:defRPr sz="1800">
                <a:latin typeface="Quadon Medium"/>
                <a:cs typeface="Quadon Medium"/>
              </a:defRPr>
            </a:lvl2pPr>
            <a:lvl3pPr>
              <a:defRPr sz="1800">
                <a:latin typeface="Quadon Medium"/>
                <a:cs typeface="Quadon Medium"/>
              </a:defRPr>
            </a:lvl3pPr>
            <a:lvl4pPr>
              <a:defRPr sz="1800">
                <a:latin typeface="Quadon Medium"/>
                <a:cs typeface="Quadon Medium"/>
              </a:defRPr>
            </a:lvl4pPr>
            <a:lvl5pPr>
              <a:defRPr sz="1800">
                <a:latin typeface="Quadon Medium"/>
                <a:cs typeface="Quadon Medium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30206" y="3445123"/>
            <a:ext cx="3657600" cy="3024335"/>
          </a:xfrm>
        </p:spPr>
        <p:txBody>
          <a:bodyPr>
            <a:normAutofit/>
          </a:bodyPr>
          <a:lstStyle>
            <a:lvl1pPr>
              <a:defRPr sz="1800" b="0" i="0">
                <a:latin typeface="Quadon Medium"/>
                <a:cs typeface="Quadon Medium"/>
              </a:defRPr>
            </a:lvl1pPr>
            <a:lvl2pPr>
              <a:defRPr sz="1800">
                <a:latin typeface="Quadon Medium"/>
                <a:cs typeface="Quadon Medium"/>
              </a:defRPr>
            </a:lvl2pPr>
            <a:lvl3pPr>
              <a:defRPr sz="1800">
                <a:latin typeface="Quadon Medium"/>
                <a:cs typeface="Quadon Medium"/>
              </a:defRPr>
            </a:lvl3pPr>
            <a:lvl4pPr>
              <a:defRPr sz="1800">
                <a:latin typeface="Quadon Medium"/>
                <a:cs typeface="Quadon Medium"/>
              </a:defRPr>
            </a:lvl4pPr>
            <a:lvl5pPr>
              <a:defRPr sz="1800">
                <a:latin typeface="Quadon Medium"/>
                <a:cs typeface="Quadon Medium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7869" y="3068606"/>
            <a:ext cx="3657600" cy="322729"/>
          </a:xfrm>
          <a:prstGeom prst="rect">
            <a:avLst/>
          </a:prstGeom>
          <a:solidFill>
            <a:schemeClr val="accent3"/>
          </a:solidFill>
        </p:spPr>
        <p:txBody>
          <a:bodyPr tIns="0" bIns="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600" b="0">
                <a:solidFill>
                  <a:schemeClr val="bg1"/>
                </a:solidFill>
                <a:latin typeface="Gentona Book"/>
                <a:cs typeface="Gentona Book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0206" y="3068606"/>
            <a:ext cx="3657600" cy="322729"/>
          </a:xfrm>
          <a:prstGeom prst="rect">
            <a:avLst/>
          </a:prstGeom>
          <a:solidFill>
            <a:schemeClr val="accent3"/>
          </a:solidFill>
        </p:spPr>
        <p:txBody>
          <a:bodyPr tIns="0" bIns="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600" b="0">
                <a:solidFill>
                  <a:schemeClr val="bg1"/>
                </a:solidFill>
                <a:latin typeface="Gentona Book"/>
                <a:cs typeface="Gentona Book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10"/>
          </p:nvPr>
        </p:nvSpPr>
        <p:spPr>
          <a:xfrm>
            <a:off x="327869" y="2000387"/>
            <a:ext cx="7556499" cy="774700"/>
          </a:xfrm>
        </p:spPr>
        <p:txBody>
          <a:bodyPr rtlCol="0">
            <a:noAutofit/>
          </a:bodyPr>
          <a:lstStyle>
            <a:lvl1pPr marL="0" indent="0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Gentona Book"/>
                <a:ea typeface="+mj-ea"/>
                <a:cs typeface="Gentona Book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itle Placeholder 1"/>
          <p:cNvSpPr>
            <a:spLocks noGrp="1"/>
          </p:cNvSpPr>
          <p:nvPr>
            <p:ph type="title"/>
          </p:nvPr>
        </p:nvSpPr>
        <p:spPr bwMode="auto">
          <a:xfrm>
            <a:off x="327868" y="1191805"/>
            <a:ext cx="7556500" cy="1116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38111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857" y="0"/>
            <a:ext cx="91382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779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3DCF3DF-0B9E-A341-BC2F-4341C5CAD81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/>
          <a:srcRect b="89621"/>
          <a:stretch/>
        </p:blipFill>
        <p:spPr>
          <a:xfrm>
            <a:off x="0" y="0"/>
            <a:ext cx="9144000" cy="712269"/>
          </a:xfrm>
          <a:prstGeom prst="rect">
            <a:avLst/>
          </a:prstGeom>
        </p:spPr>
      </p:pic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327868" y="1191805"/>
            <a:ext cx="7556500" cy="1116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27868" y="2297101"/>
            <a:ext cx="7556500" cy="4144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09E730D-0AEF-2540-A134-665D88455EA3}"/>
              </a:ext>
            </a:extLst>
          </p:cNvPr>
          <p:cNvSpPr txBox="1"/>
          <p:nvPr userDrawn="1"/>
        </p:nvSpPr>
        <p:spPr>
          <a:xfrm>
            <a:off x="881370" y="351463"/>
            <a:ext cx="508974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0" i="0" dirty="0">
                <a:solidFill>
                  <a:schemeClr val="bg1"/>
                </a:solidFill>
                <a:latin typeface="Cambria" charset="0"/>
                <a:ea typeface="Cambria" charset="0"/>
                <a:cs typeface="Cambria" charset="0"/>
              </a:rPr>
              <a:t>DEPARTMENT OR UNIT NAME</a:t>
            </a:r>
            <a:r>
              <a:rPr lang="en-US" sz="900" b="0" i="0" baseline="0" dirty="0">
                <a:solidFill>
                  <a:schemeClr val="bg1"/>
                </a:solidFill>
                <a:latin typeface="Cambria" charset="0"/>
                <a:ea typeface="Cambria" charset="0"/>
                <a:cs typeface="Cambria" charset="0"/>
              </a:rPr>
              <a:t>. DELETE FROM MASTER SLIDE IF N/A</a:t>
            </a:r>
            <a:endParaRPr lang="en-US" sz="900" b="0" i="0" dirty="0">
              <a:solidFill>
                <a:schemeClr val="bg1"/>
              </a:solidFill>
              <a:latin typeface="Cambria" charset="0"/>
              <a:ea typeface="Cambria" charset="0"/>
              <a:cs typeface="Cambria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87" r:id="rId1"/>
    <p:sldLayoutId id="2147484289" r:id="rId2"/>
    <p:sldLayoutId id="2147484286" r:id="rId3"/>
    <p:sldLayoutId id="2147484285" r:id="rId4"/>
    <p:sldLayoutId id="2147484267" r:id="rId5"/>
    <p:sldLayoutId id="2147484269" r:id="rId6"/>
    <p:sldLayoutId id="2147484270" r:id="rId7"/>
    <p:sldLayoutId id="2147484265" r:id="rId8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b="0" kern="1200">
          <a:solidFill>
            <a:schemeClr val="accent1"/>
          </a:solidFill>
          <a:latin typeface="Gentona Book"/>
          <a:ea typeface="MS PGothic" panose="020B0600070205080204" pitchFamily="34" charset="-128"/>
          <a:cs typeface="Gentona Book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Rockwell" charset="0"/>
          <a:ea typeface="MS PGothic" panose="020B0600070205080204" pitchFamily="34" charset="-128"/>
          <a:cs typeface="MS PGothic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Rockwell" charset="0"/>
          <a:ea typeface="MS PGothic" panose="020B0600070205080204" pitchFamily="34" charset="-128"/>
          <a:cs typeface="MS PGothic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Rockwell" charset="0"/>
          <a:ea typeface="MS PGothic" panose="020B0600070205080204" pitchFamily="34" charset="-128"/>
          <a:cs typeface="MS PGothic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Rockwell" charset="0"/>
          <a:ea typeface="MS PGothic" panose="020B0600070205080204" pitchFamily="34" charset="-128"/>
          <a:cs typeface="MS PGothic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accent2"/>
          </a:solidFill>
          <a:latin typeface="Rockwell" charset="0"/>
          <a:ea typeface="ＭＳ Ｐゴシック" charset="0"/>
          <a:cs typeface="ＭＳ Ｐゴシック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accent2"/>
          </a:solidFill>
          <a:latin typeface="Rockwell" charset="0"/>
          <a:ea typeface="ＭＳ Ｐゴシック" charset="0"/>
          <a:cs typeface="ＭＳ Ｐゴシック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accent2"/>
          </a:solidFill>
          <a:latin typeface="Rockwell" charset="0"/>
          <a:ea typeface="ＭＳ Ｐゴシック" charset="0"/>
          <a:cs typeface="ＭＳ Ｐゴシック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accent2"/>
          </a:solidFill>
          <a:latin typeface="Rockwell" charset="0"/>
          <a:ea typeface="ＭＳ Ｐゴシック" charset="0"/>
          <a:cs typeface="ＭＳ Ｐゴシック" charset="0"/>
        </a:defRPr>
      </a:lvl9pPr>
    </p:titleStyle>
    <p:bodyStyle>
      <a:lvl1pPr marL="228600" indent="-228600" algn="l" rtl="0" eaLnBrk="0" fontAlgn="base" hangingPunct="0">
        <a:spcBef>
          <a:spcPts val="2000"/>
        </a:spcBef>
        <a:spcAft>
          <a:spcPct val="0"/>
        </a:spcAft>
        <a:buClr>
          <a:schemeClr val="accent3">
            <a:lumMod val="60000"/>
            <a:lumOff val="40000"/>
          </a:schemeClr>
        </a:buClr>
        <a:buSzPct val="75000"/>
        <a:buFont typeface="Wingdings" charset="2"/>
        <a:buChar char="n"/>
        <a:defRPr sz="2000" kern="1200">
          <a:solidFill>
            <a:schemeClr val="accent1"/>
          </a:solidFill>
          <a:latin typeface="Quadon Medium"/>
          <a:ea typeface="MS PGothic" panose="020B0600070205080204" pitchFamily="34" charset="-128"/>
          <a:cs typeface="Quadon Medium"/>
        </a:defRPr>
      </a:lvl1pPr>
      <a:lvl2pPr marL="457200" indent="-228600" algn="l" rtl="0" eaLnBrk="0" fontAlgn="base" hangingPunct="0">
        <a:spcBef>
          <a:spcPts val="600"/>
        </a:spcBef>
        <a:spcAft>
          <a:spcPct val="0"/>
        </a:spcAft>
        <a:buClr>
          <a:schemeClr val="accent3"/>
        </a:buClr>
        <a:buSzPct val="75000"/>
        <a:buFont typeface="Wingdings" charset="2"/>
        <a:buChar char="n"/>
        <a:defRPr kern="1200">
          <a:solidFill>
            <a:schemeClr val="accent1"/>
          </a:solidFill>
          <a:latin typeface="Quadon Medium"/>
          <a:ea typeface="MS PGothic" panose="020B0600070205080204" pitchFamily="34" charset="-128"/>
          <a:cs typeface="Quadon Medium"/>
        </a:defRPr>
      </a:lvl2pPr>
      <a:lvl3pPr marL="685800" indent="-228600" algn="l" rtl="0" eaLnBrk="0" fontAlgn="base" hangingPunct="0">
        <a:spcBef>
          <a:spcPts val="600"/>
        </a:spcBef>
        <a:spcAft>
          <a:spcPct val="0"/>
        </a:spcAft>
        <a:buClr>
          <a:schemeClr val="accent3">
            <a:lumMod val="60000"/>
            <a:lumOff val="40000"/>
          </a:schemeClr>
        </a:buClr>
        <a:buSzPct val="75000"/>
        <a:buFont typeface="Wingdings" charset="2"/>
        <a:buChar char="n"/>
        <a:defRPr kern="1200">
          <a:solidFill>
            <a:schemeClr val="accent1"/>
          </a:solidFill>
          <a:latin typeface="Quadon Medium"/>
          <a:ea typeface="MS PGothic" panose="020B0600070205080204" pitchFamily="34" charset="-128"/>
          <a:cs typeface="Quadon Medium"/>
        </a:defRPr>
      </a:lvl3pPr>
      <a:lvl4pPr marL="914400" indent="-228600" algn="l" rtl="0" eaLnBrk="0" fontAlgn="base" hangingPunct="0">
        <a:spcBef>
          <a:spcPts val="600"/>
        </a:spcBef>
        <a:spcAft>
          <a:spcPct val="0"/>
        </a:spcAft>
        <a:buClr>
          <a:schemeClr val="accent3"/>
        </a:buClr>
        <a:buSzPct val="75000"/>
        <a:buFont typeface="Wingdings" charset="2"/>
        <a:buChar char="n"/>
        <a:defRPr kern="1200">
          <a:solidFill>
            <a:schemeClr val="accent1"/>
          </a:solidFill>
          <a:latin typeface="Quadon Medium"/>
          <a:ea typeface="MS PGothic" panose="020B0600070205080204" pitchFamily="34" charset="-128"/>
          <a:cs typeface="Quadon Medium"/>
        </a:defRPr>
      </a:lvl4pPr>
      <a:lvl5pPr marL="1143000" indent="-228600" algn="l" rtl="0" eaLnBrk="0" fontAlgn="base" hangingPunct="0">
        <a:spcBef>
          <a:spcPts val="600"/>
        </a:spcBef>
        <a:spcAft>
          <a:spcPct val="0"/>
        </a:spcAft>
        <a:buClr>
          <a:schemeClr val="accent3">
            <a:lumMod val="60000"/>
            <a:lumOff val="40000"/>
          </a:schemeClr>
        </a:buClr>
        <a:buSzPct val="75000"/>
        <a:buFont typeface="Wingdings" charset="2"/>
        <a:buChar char="n"/>
        <a:defRPr kern="1200">
          <a:solidFill>
            <a:schemeClr val="accent1"/>
          </a:solidFill>
          <a:latin typeface="Quadon Medium"/>
          <a:ea typeface="MS PGothic" panose="020B0600070205080204" pitchFamily="34" charset="-128"/>
          <a:cs typeface="Quadon Medium"/>
        </a:defRPr>
      </a:lvl5pPr>
      <a:lvl6pPr marL="1377950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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1603375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1830388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057400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itchFamily="2" charset="2"/>
        <a:buChar char=""/>
        <a:defRPr lang="en-US" sz="1800" kern="1200" baseline="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Slow DDoS in existing Smart Grid papers	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Morgan</a:t>
            </a:r>
          </a:p>
        </p:txBody>
      </p:sp>
    </p:spTree>
    <p:extLst>
      <p:ext uri="{BB962C8B-B14F-4D97-AF65-F5344CB8AC3E}">
        <p14:creationId xmlns:p14="http://schemas.microsoft.com/office/powerpoint/2010/main" val="28728281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0"/>
          </p:nvPr>
        </p:nvSpPr>
        <p:spPr>
          <a:xfrm>
            <a:off x="327868" y="2307816"/>
            <a:ext cx="4097049" cy="4098827"/>
          </a:xfrm>
        </p:spPr>
        <p:txBody>
          <a:bodyPr/>
          <a:lstStyle/>
          <a:p>
            <a:r>
              <a:rPr lang="en-US" dirty="0"/>
              <a:t>Very little mention of low-rate DDoS but does mention it as a contribution for detection of it.</a:t>
            </a:r>
          </a:p>
          <a:p>
            <a:r>
              <a:rPr lang="en-US" dirty="0"/>
              <a:t>Results do not indicate anything involving slow DDoS attacks vs regular</a:t>
            </a:r>
          </a:p>
          <a:p>
            <a:r>
              <a:rPr lang="en-US" dirty="0"/>
              <a:t>Paper mostly focused on blockchain detection using distributed SDN controllers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E1B8D0-DC95-48C3-96C4-A2732C196D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868" y="929566"/>
            <a:ext cx="6372225" cy="7239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7F3015E-10E9-4C56-B13F-632E0F73C1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3942" y="3713535"/>
            <a:ext cx="4244132" cy="20259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2F60D23-7F02-44B2-92BA-84FE9543F2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3942" y="2307816"/>
            <a:ext cx="4022190" cy="999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9490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E5DD4D-035D-44F1-9058-8BFE10720F99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27868" y="2307816"/>
            <a:ext cx="4167932" cy="4098827"/>
          </a:xfrm>
        </p:spPr>
        <p:txBody>
          <a:bodyPr/>
          <a:lstStyle/>
          <a:p>
            <a:r>
              <a:rPr lang="en-US" dirty="0"/>
              <a:t>Paper talks about slow DDoS in overview briefly, but conclusion speaks about detecting volumetric attacks only.</a:t>
            </a:r>
          </a:p>
          <a:p>
            <a:r>
              <a:rPr lang="en-US" dirty="0"/>
              <a:t>This paper is more mainly about developing an </a:t>
            </a:r>
            <a:r>
              <a:rPr lang="en-US" dirty="0" err="1"/>
              <a:t>Openflow</a:t>
            </a:r>
            <a:r>
              <a:rPr lang="en-US" dirty="0"/>
              <a:t> </a:t>
            </a:r>
            <a:r>
              <a:rPr lang="en-US" dirty="0" err="1"/>
              <a:t>FireWall</a:t>
            </a:r>
            <a:r>
              <a:rPr lang="en-US" dirty="0"/>
              <a:t>.</a:t>
            </a:r>
          </a:p>
          <a:p>
            <a:r>
              <a:rPr lang="en-US" dirty="0"/>
              <a:t>No talk about what types of attacks or metrics their firewall is tested against.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8D6F63-C86D-4A07-A169-AFA6AD4297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868" y="1191804"/>
            <a:ext cx="8042006" cy="8500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77F190C-8995-494A-B095-CB56C1733F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5800" y="2085363"/>
            <a:ext cx="4648200" cy="1676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F6FB525-9785-43AF-8729-CA4A350A43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7439" y="3805264"/>
            <a:ext cx="3724922" cy="3001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5115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CF2935-7B27-43FA-B93A-781D87ECA714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27868" y="2307816"/>
            <a:ext cx="4009208" cy="4098827"/>
          </a:xfrm>
        </p:spPr>
        <p:txBody>
          <a:bodyPr/>
          <a:lstStyle/>
          <a:p>
            <a:r>
              <a:rPr lang="en-US" dirty="0"/>
              <a:t>Paper specifically mentions the lack of other papers ability to handle low-rate DDoS and mentions it in contributions of the paper</a:t>
            </a:r>
          </a:p>
          <a:p>
            <a:r>
              <a:rPr lang="en-US" dirty="0"/>
              <a:t>Paper mentions traffic generation, and mentions Low-rate detection in results as well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5E384F-32A3-41A1-958A-F5EFFF5142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867" y="1104021"/>
            <a:ext cx="6014849" cy="10798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DFC17D2-7B14-4FCC-AA40-60A486D657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7076" y="2307817"/>
            <a:ext cx="4677402" cy="177591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5C472B6-C510-4FD6-B7D2-CF7E4507AB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4083729"/>
            <a:ext cx="4420175" cy="135828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DD7E11F-39C0-4C8D-857A-38AECEB791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5654169"/>
            <a:ext cx="4572000" cy="646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7268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9336067"/>
      </p:ext>
    </p:extLst>
  </p:cSld>
  <p:clrMapOvr>
    <a:masterClrMapping/>
  </p:clrMapOvr>
</p:sld>
</file>

<file path=ppt/theme/theme1.xml><?xml version="1.0" encoding="utf-8"?>
<a:theme xmlns:a="http://schemas.openxmlformats.org/drawingml/2006/main" name="PNE Theme Slide Deck">
  <a:themeElements>
    <a:clrScheme name="Custom 7">
      <a:dk1>
        <a:sysClr val="windowText" lastClr="000000"/>
      </a:dk1>
      <a:lt1>
        <a:sysClr val="window" lastClr="FFFFFF"/>
      </a:lt1>
      <a:dk2>
        <a:srgbClr val="000C3E"/>
      </a:dk2>
      <a:lt2>
        <a:srgbClr val="6C9AC3"/>
      </a:lt2>
      <a:accent1>
        <a:srgbClr val="00529B"/>
      </a:accent1>
      <a:accent2>
        <a:srgbClr val="00529B"/>
      </a:accent2>
      <a:accent3>
        <a:srgbClr val="E17F35"/>
      </a:accent3>
      <a:accent4>
        <a:srgbClr val="FF462C"/>
      </a:accent4>
      <a:accent5>
        <a:srgbClr val="FF462C"/>
      </a:accent5>
      <a:accent6>
        <a:srgbClr val="6C9AC3"/>
      </a:accent6>
      <a:hlink>
        <a:srgbClr val="FF462C"/>
      </a:hlink>
      <a:folHlink>
        <a:srgbClr val="FF7F35"/>
      </a:folHlink>
    </a:clrScheme>
    <a:fontScheme name="Advantage">
      <a:majorFont>
        <a:latin typeface="Rockwell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Rockwell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Advantage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6000000" scaled="1"/>
        </a:gradFill>
        <a:gradFill rotWithShape="1">
          <a:gsLst>
            <a:gs pos="0">
              <a:schemeClr val="phClr"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FFFFFF">
                <a:alpha val="75000"/>
              </a:srgbClr>
            </a:innerShdw>
            <a:outerShdw blurRad="63500" dist="25400" dir="5400000" rotWithShape="0">
              <a:srgbClr val="808080">
                <a:alpha val="75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twoPt" dir="tl">
              <a:rot lat="0" lon="0" rev="4500000"/>
            </a:lightRig>
          </a:scene3d>
          <a:sp3d>
            <a:bevelT w="635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1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6938</TotalTime>
  <Words>126</Words>
  <Application>Microsoft Office PowerPoint</Application>
  <PresentationFormat>On-screen Show (4:3)</PresentationFormat>
  <Paragraphs>10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2" baseType="lpstr">
      <vt:lpstr>Calibri</vt:lpstr>
      <vt:lpstr>Cambria</vt:lpstr>
      <vt:lpstr>Gentona Book</vt:lpstr>
      <vt:lpstr>Quadon Medium</vt:lpstr>
      <vt:lpstr>Rockwell</vt:lpstr>
      <vt:lpstr>Wingdings</vt:lpstr>
      <vt:lpstr>PNE Theme Slide Deck</vt:lpstr>
      <vt:lpstr>Slow DDoS in existing Smart Grid papers </vt:lpstr>
      <vt:lpstr>PowerPoint Presentation</vt:lpstr>
      <vt:lpstr>PowerPoint Presentation</vt:lpstr>
      <vt:lpstr>PowerPoint Presentation</vt:lpstr>
      <vt:lpstr>PowerPoint Presentation</vt:lpstr>
    </vt:vector>
  </TitlesOfParts>
  <Company>UF College of Engineering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College Performance Data</dc:title>
  <dc:creator>Cocherell,Teresa D</dc:creator>
  <cp:lastModifiedBy>Hodges,Morgan L</cp:lastModifiedBy>
  <cp:revision>292</cp:revision>
  <cp:lastPrinted>2014-01-31T19:29:42Z</cp:lastPrinted>
  <dcterms:created xsi:type="dcterms:W3CDTF">2013-09-18T13:46:37Z</dcterms:created>
  <dcterms:modified xsi:type="dcterms:W3CDTF">2021-04-12T18:16:00Z</dcterms:modified>
</cp:coreProperties>
</file>